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jOAOuzeuKUOwPJoLHciZGTe2+3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17D23A-DBB9-4275-9922-DD6FC5F5BE89}">
  <a:tblStyle styleId="{C117D23A-DBB9-4275-9922-DD6FC5F5BE8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5125AC98-8AD1-49C9-8621-317A7821ACE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pt-BR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QWCLthgJEbc" TargetMode="External"/><Relationship Id="rId3" Type="http://schemas.openxmlformats.org/officeDocument/2006/relationships/hyperlink" Target="https://www.youtube.com/watch?v=evVi_D7C6mA&amp;list=PLxdnSsBqCrrF9KOQRB9ByfB0EUMwnLO9o&amp;index=10" TargetMode="External"/><Relationship Id="rId4" Type="http://schemas.openxmlformats.org/officeDocument/2006/relationships/hyperlink" Target="https://www.youtube.com/watch?v=0tbr4OIufK8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QWCLthgJEbc" TargetMode="External"/><Relationship Id="rId3" Type="http://schemas.openxmlformats.org/officeDocument/2006/relationships/hyperlink" Target="https://www.youtube.com/watch?v=evVi_D7C6mA&amp;list=PLxdnSsBqCrrF9KOQRB9ByfB0EUMwnLO9o&amp;index=10" TargetMode="External"/><Relationship Id="rId4" Type="http://schemas.openxmlformats.org/officeDocument/2006/relationships/hyperlink" Target="https://www.youtube.com/watch?v=0tbr4OIufK8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QWCLthgJEbc" TargetMode="External"/><Relationship Id="rId3" Type="http://schemas.openxmlformats.org/officeDocument/2006/relationships/hyperlink" Target="https://www.youtube.com/watch?v=evVi_D7C6mA&amp;list=PLxdnSsBqCrrF9KOQRB9ByfB0EUMwnLO9o&amp;index=10" TargetMode="External"/><Relationship Id="rId4" Type="http://schemas.openxmlformats.org/officeDocument/2006/relationships/hyperlink" Target="https://www.youtube.com/watch?v=0tbr4OIufK8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QWCLthgJEbc" TargetMode="External"/><Relationship Id="rId3" Type="http://schemas.openxmlformats.org/officeDocument/2006/relationships/hyperlink" Target="https://www.youtube.com/watch?v=evVi_D7C6mA&amp;list=PLxdnSsBqCrrF9KOQRB9ByfB0EUMwnLO9o&amp;index=10" TargetMode="External"/><Relationship Id="rId4" Type="http://schemas.openxmlformats.org/officeDocument/2006/relationships/hyperlink" Target="https://www.youtube.com/watch?v=0tbr4OIufK8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Uh_-RZQIaEs&amp;list=PLxdnSsBqCrrF9KOQRB9ByfB0EUMwnLO9o&amp;index=2" TargetMode="External"/><Relationship Id="rId3" Type="http://schemas.openxmlformats.org/officeDocument/2006/relationships/hyperlink" Target="https://www.youtube.com/watch?v=QWCLthgJEbc" TargetMode="External"/><Relationship Id="rId4" Type="http://schemas.openxmlformats.org/officeDocument/2006/relationships/hyperlink" Target="https://www.youtube.com/watch?v=evVi_D7C6mA&amp;list=PLxdnSsBqCrrF9KOQRB9ByfB0EUMwnLO9o&amp;index=10" TargetMode="External"/><Relationship Id="rId5" Type="http://schemas.openxmlformats.org/officeDocument/2006/relationships/hyperlink" Target="https://www.youtube.com/watch?v=0tbr4OIufK8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/>
          <p:nvPr>
            <p:ph idx="2" type="sldImg"/>
          </p:nvPr>
        </p:nvSpPr>
        <p:spPr>
          <a:xfrm>
            <a:off x="457200" y="720725"/>
            <a:ext cx="64008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731880" y="4559400"/>
            <a:ext cx="5851080" cy="432072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360" lvl="0" marL="171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lang="pt-BR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Agradecimentos: Orientadores, banca interna e externa;</a:t>
            </a:r>
            <a:endParaRPr/>
          </a:p>
          <a:p>
            <a:pPr indent="-171360" lvl="0" marL="171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lang="pt-BR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Leitura do Título;</a:t>
            </a:r>
            <a:endParaRPr/>
          </a:p>
          <a:p>
            <a:pPr indent="-171360" lvl="0" marL="171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b="0" lang="pt-BR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inerge217</a:t>
            </a:r>
            <a:endParaRPr/>
          </a:p>
        </p:txBody>
      </p:sp>
      <p:sp>
        <p:nvSpPr>
          <p:cNvPr id="96" name="Google Shape;96;p1:notes"/>
          <p:cNvSpPr txBox="1"/>
          <p:nvPr>
            <p:ph idx="12" type="sldNum"/>
          </p:nvPr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97f0bdba3_0_76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g1e97f0bdba3_0_76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1e97f0bdba3_0_76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97f0bdba3_3_46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2" name="Google Shape;182;g1e97f0bdba3_3_46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e97f0bdba3_3_46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97f0bdba3_3_32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1e97f0bdba3_3_32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1e97f0bdba3_3_32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97f0bdba3_3_7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1" name="Google Shape;201;g1e97f0bdba3_3_7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1e97f0bdba3_3_7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e97f0bdba3_3_2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9" name="Google Shape;209;g1e97f0bdba3_3_23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1e97f0bdba3_3_23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e97f0bdba3_4_1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8" name="Google Shape;218;g1e97f0bdba3_4_13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1e97f0bdba3_4_13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e97f0bdba3_4_20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6" name="Google Shape;226;g1e97f0bdba3_4_20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1e97f0bdba3_4_20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e97f0bdba3_4_4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e97f0bdba3_4_4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1e97f0bdba3_4_48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/>
          <p:nvPr>
            <p:ph idx="2" type="sldImg"/>
          </p:nvPr>
        </p:nvSpPr>
        <p:spPr>
          <a:xfrm>
            <a:off x="457200" y="720725"/>
            <a:ext cx="64008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731880" y="4559400"/>
            <a:ext cx="5851080" cy="432072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:notes"/>
          <p:cNvSpPr txBox="1"/>
          <p:nvPr>
            <p:ph idx="12" type="sldNum"/>
          </p:nvPr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97f0bdba3_4_6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g1e97f0bdba3_4_6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1e97f0bdba3_4_6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/>
          <p:nvPr>
            <p:ph idx="2" type="sldImg"/>
          </p:nvPr>
        </p:nvSpPr>
        <p:spPr>
          <a:xfrm>
            <a:off x="457200" y="720725"/>
            <a:ext cx="64008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731880" y="4559400"/>
            <a:ext cx="5851080" cy="432072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:notes"/>
          <p:cNvSpPr txBox="1"/>
          <p:nvPr>
            <p:ph idx="12" type="sldNum"/>
          </p:nvPr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97f0bdba3_0_20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9" name="Google Shape;129;g1e97f0bdba3_0_20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e97f0bdba3_0_20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e97f0bdba3_0_3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" name="Google Shape;139;g1e97f0bdba3_0_33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97f0bdba3_0_33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97f0bdba3_0_4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g1e97f0bdba3_0_43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1e97f0bdba3_0_43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97f0bdba3_0_53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g1e97f0bdba3_0_53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1e97f0bdba3_0_53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97f0bdba3_3_0:notes"/>
          <p:cNvSpPr/>
          <p:nvPr>
            <p:ph idx="2" type="sldImg"/>
          </p:nvPr>
        </p:nvSpPr>
        <p:spPr>
          <a:xfrm>
            <a:off x="457200" y="720725"/>
            <a:ext cx="64008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g1e97f0bdba3_3_0:notes"/>
          <p:cNvSpPr txBox="1"/>
          <p:nvPr>
            <p:ph idx="1" type="body"/>
          </p:nvPr>
        </p:nvSpPr>
        <p:spPr>
          <a:xfrm>
            <a:off x="731880" y="4559400"/>
            <a:ext cx="58512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150" lIns="94300" spcFirstLastPara="1" rIns="94300" wrap="square" tIns="47150">
            <a:noAutofit/>
          </a:bodyPr>
          <a:lstStyle/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Transfer Functions: Introduction and Implementation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Deriving Percent Overshoot, Settling Time, and Other Performance Metrics –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Bandwidth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lang="pt-BR" sz="200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Relationship Between Poles and Performance of a Dynamic System - YouTube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1e97f0bdba3_3_0:notes"/>
          <p:cNvSpPr txBox="1"/>
          <p:nvPr>
            <p:ph idx="12" type="sldNum"/>
          </p:nvPr>
        </p:nvSpPr>
        <p:spPr>
          <a:xfrm>
            <a:off x="4143240" y="9120240"/>
            <a:ext cx="316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7150" lIns="94300" spcFirstLastPara="1" rIns="94300" wrap="square" tIns="471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Verdana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1"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4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2"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3"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4"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5"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6"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idx="1" type="subTitle"/>
          </p:nvPr>
        </p:nvSpPr>
        <p:spPr>
          <a:xfrm>
            <a:off x="914400" y="990720"/>
            <a:ext cx="10362960" cy="6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3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oogle Shape;10;p5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{C117D23A-DBB9-4275-9922-DD6FC5F5BE89}</a:tableStyleId>
              </a:tblPr>
              <a:tblGrid>
                <a:gridCol w="216000"/>
              </a:tblGrid>
              <a:tr h="346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8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0000" marL="9000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pic>
        <p:nvPicPr>
          <p:cNvPr id="11" name="Google Shape;11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064600" y="5346360"/>
            <a:ext cx="936720" cy="108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5"/>
          <p:cNvSpPr txBox="1"/>
          <p:nvPr>
            <p:ph type="title"/>
          </p:nvPr>
        </p:nvSpPr>
        <p:spPr>
          <a:xfrm>
            <a:off x="914400" y="990720"/>
            <a:ext cx="10362960" cy="1371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5"/>
          <p:cNvSpPr txBox="1"/>
          <p:nvPr>
            <p:ph idx="10" type="dt"/>
          </p:nvPr>
        </p:nvSpPr>
        <p:spPr>
          <a:xfrm>
            <a:off x="914400" y="6248520"/>
            <a:ext cx="253980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1" type="ftr"/>
          </p:nvPr>
        </p:nvSpPr>
        <p:spPr>
          <a:xfrm>
            <a:off x="4165560" y="6248520"/>
            <a:ext cx="3860280" cy="45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aphicFrame>
        <p:nvGraphicFramePr>
          <p:cNvPr id="15" name="Google Shape;15;p5"/>
          <p:cNvGraphicFramePr/>
          <p:nvPr/>
        </p:nvGraphicFramePr>
        <p:xfrm>
          <a:off x="-360" y="648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{C117D23A-DBB9-4275-9922-DD6FC5F5BE89}</a:tableStyleId>
              </a:tblPr>
              <a:tblGrid>
                <a:gridCol w="4064050"/>
                <a:gridCol w="4064050"/>
                <a:gridCol w="2895475"/>
                <a:gridCol w="1168200"/>
              </a:tblGrid>
              <a:tr h="360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4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Projeto Final</a:t>
                      </a:r>
                      <a:endParaRPr/>
                    </a:p>
                  </a:txBody>
                  <a:tcPr marT="45725" marB="45725" marR="121675" marL="1216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A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 strike="noStrike">
                          <a:solidFill>
                            <a:srgbClr val="8A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IA376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21675" marL="1216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 strike="noStrike">
                        <a:solidFill>
                          <a:srgbClr val="8A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21675" marL="1216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 strike="noStrike">
                        <a:solidFill>
                          <a:srgbClr val="8A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21675" marL="12167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6" name="Google Shape;16;p5"/>
          <p:cNvSpPr/>
          <p:nvPr/>
        </p:nvSpPr>
        <p:spPr>
          <a:xfrm>
            <a:off x="-360" y="-27360"/>
            <a:ext cx="6096240" cy="43164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" name="Google Shape;17;p5"/>
          <p:cNvSpPr/>
          <p:nvPr/>
        </p:nvSpPr>
        <p:spPr>
          <a:xfrm>
            <a:off x="6095520" y="-27360"/>
            <a:ext cx="6096240" cy="431640"/>
          </a:xfrm>
          <a:prstGeom prst="rect">
            <a:avLst/>
          </a:prstGeom>
          <a:solidFill>
            <a:srgbClr val="BFBFBF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18;p5"/>
          <p:cNvSpPr/>
          <p:nvPr/>
        </p:nvSpPr>
        <p:spPr>
          <a:xfrm>
            <a:off x="10871640" y="6482520"/>
            <a:ext cx="115956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pt-BR" sz="16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064600" y="5346360"/>
            <a:ext cx="936720" cy="108576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tandfonline.com/doi/abs/10.1080/2326263X.2017.1297192" TargetMode="External"/><Relationship Id="rId4" Type="http://schemas.openxmlformats.org/officeDocument/2006/relationships/hyperlink" Target="https://www.tandfonline.com/doi/abs/10.1080/2326263X.2017.1297192" TargetMode="External"/><Relationship Id="rId5" Type="http://schemas.openxmlformats.org/officeDocument/2006/relationships/hyperlink" Target="https://arxiv.org/abs/2303.06068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oabb.neurotechx.com/docs/generated/moabb.datasets.BNCI2014_001.html#r55ebd47d0fe7-1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/>
          <p:nvPr/>
        </p:nvSpPr>
        <p:spPr>
          <a:xfrm>
            <a:off x="263520" y="1196640"/>
            <a:ext cx="11737080" cy="1872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0760" rotWithShape="0" algn="tl" dir="2700000" dist="37674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9" name="Google Shape;99;p1"/>
          <p:cNvSpPr txBox="1"/>
          <p:nvPr>
            <p:ph idx="1" type="subTitle"/>
          </p:nvPr>
        </p:nvSpPr>
        <p:spPr>
          <a:xfrm>
            <a:off x="1091520" y="1391040"/>
            <a:ext cx="10008720" cy="1723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Apresentação  E2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2"/>
              </a:spcBef>
              <a:spcAft>
                <a:spcPts val="0"/>
              </a:spcAft>
              <a:buClr>
                <a:srgbClr val="990000"/>
              </a:buClr>
              <a:buSzPts val="3200"/>
              <a:buFont typeface="Arial"/>
              <a:buNone/>
            </a:pPr>
            <a:r>
              <a:rPr b="1" lang="pt-BR" sz="3200">
                <a:solidFill>
                  <a:srgbClr val="990000"/>
                </a:solidFill>
              </a:rPr>
              <a:t>Síntese de Dados de EEG por meio de Redes Generativas Adversárias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1610300" y="3602950"/>
            <a:ext cx="9169200" cy="18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4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Grupo:</a:t>
            </a:r>
            <a:endParaRPr b="0" i="0" sz="2400" u="none" cap="none" strike="noStrike">
              <a:solidFill>
                <a:srgbClr val="99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0000"/>
                </a:solidFill>
              </a:rPr>
              <a:t>Joany Rodrigues</a:t>
            </a:r>
            <a:endParaRPr sz="2400">
              <a:solidFill>
                <a:srgbClr val="990000"/>
              </a:solidFill>
            </a:endParaRPr>
          </a:p>
          <a:p>
            <a:pPr indent="0" lvl="0" marL="4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0000"/>
                </a:solidFill>
              </a:rPr>
              <a:t>João Guilherme Prado Barbon</a:t>
            </a:r>
            <a:endParaRPr sz="2400">
              <a:solidFill>
                <a:srgbClr val="990000"/>
              </a:solidFill>
            </a:endParaRPr>
          </a:p>
          <a:p>
            <a:pPr indent="0" lvl="0" marL="4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0000"/>
                </a:solidFill>
              </a:rPr>
              <a:t>Larissa Rangel de Azevedo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7160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97f0bdba3_0_76"/>
          <p:cNvSpPr/>
          <p:nvPr/>
        </p:nvSpPr>
        <p:spPr>
          <a:xfrm>
            <a:off x="0" y="3296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Estrutura do</a:t>
            </a:r>
            <a:r>
              <a:rPr lang="pt-BR" sz="3600">
                <a:solidFill>
                  <a:srgbClr val="990000"/>
                </a:solidFill>
              </a:rPr>
              <a:t> Classificador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8" name="Google Shape;178;g1e97f0bdba3_0_76"/>
          <p:cNvGraphicFramePr/>
          <p:nvPr/>
        </p:nvGraphicFramePr>
        <p:xfrm>
          <a:off x="114875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2000925"/>
                <a:gridCol w="2311525"/>
                <a:gridCol w="2643400"/>
                <a:gridCol w="1547625"/>
                <a:gridCol w="2106825"/>
              </a:tblGrid>
              <a:tr h="3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Camada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600">
                          <a:solidFill>
                            <a:schemeClr val="dk1"/>
                          </a:solidFill>
                        </a:rPr>
                        <a:t>Tipo de camada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>
                          <a:solidFill>
                            <a:schemeClr val="dk1"/>
                          </a:solidFill>
                        </a:rPr>
                        <a:t>Tamanho do kernel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600">
                          <a:solidFill>
                            <a:schemeClr val="dk1"/>
                          </a:solidFill>
                        </a:rPr>
                        <a:t>Stride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>
                          <a:solidFill>
                            <a:schemeClr val="dk1"/>
                          </a:solidFill>
                        </a:rPr>
                        <a:t>padding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</a:tr>
              <a:tr h="308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conv1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(1, 400)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(1, 1)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18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batchnorm1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tconv2d1	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ConvTranspose2d	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(118, 1)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(1, 1)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09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padding1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ZeroPad2d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278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conv2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>
                          <a:solidFill>
                            <a:schemeClr val="dk1"/>
                          </a:solidFill>
                        </a:rPr>
                        <a:t>Conv2d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(2, 2)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(1, 1)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batchnorm2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pooling2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MaxPool2d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2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1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0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padding2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ZeroPad2d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conv3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Conv2d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(8, 4)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(1, 1)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batchnorm3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BatchNorm2d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91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pooling3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MaxPool2d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2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1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0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91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fc1</a:t>
                      </a:r>
                      <a:endParaRPr sz="16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-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-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sp>
        <p:nvSpPr>
          <p:cNvPr id="179" name="Google Shape;179;g1e97f0bdba3_0_76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97f0bdba3_3_46"/>
          <p:cNvSpPr/>
          <p:nvPr/>
        </p:nvSpPr>
        <p:spPr>
          <a:xfrm>
            <a:off x="158325" y="542253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990000"/>
                </a:solidFill>
              </a:rPr>
              <a:t>D</a:t>
            </a:r>
            <a:r>
              <a:rPr lang="pt-BR" sz="3500">
                <a:solidFill>
                  <a:srgbClr val="990000"/>
                </a:solidFill>
              </a:rPr>
              <a:t>ivergência de Jensen-Shannon (JS)</a:t>
            </a:r>
            <a:r>
              <a:rPr lang="pt-BR" sz="3600">
                <a:solidFill>
                  <a:srgbClr val="990000"/>
                </a:solidFill>
              </a:rPr>
              <a:t>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1e97f0bdba3_3_46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1e97f0bdba3_3_46"/>
          <p:cNvSpPr/>
          <p:nvPr/>
        </p:nvSpPr>
        <p:spPr>
          <a:xfrm>
            <a:off x="372000" y="1460200"/>
            <a:ext cx="11448000" cy="41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Métrica para medir a similaridade entre duas distribuições de probabilidade;</a:t>
            </a:r>
            <a:endParaRPr sz="2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Baseada na divergência de Kullback-Leibler, com simetria entre as distribuições e sempre com um valor finito;</a:t>
            </a:r>
            <a:endParaRPr sz="25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Sua distância: raiz quadrada da divergência de Jensen-Shannon;</a:t>
            </a:r>
            <a:endParaRPr sz="25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Quanto menor o valor da métrica, mais próximas são as distribuições comparadas</a:t>
            </a:r>
            <a:endParaRPr sz="2500"/>
          </a:p>
          <a:p>
            <a:pPr indent="0" lvl="0" marL="1371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e97f0bdba3_3_32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Resultados Preliminares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1e97f0bdba3_3_32"/>
          <p:cNvSpPr/>
          <p:nvPr/>
        </p:nvSpPr>
        <p:spPr>
          <a:xfrm>
            <a:off x="6801125" y="1232375"/>
            <a:ext cx="5089500" cy="18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Discriminador: converge para valores próximos de zero;</a:t>
            </a:r>
            <a:endParaRPr sz="2500"/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Gerador: diverge para valores muito grandes. </a:t>
            </a:r>
            <a:endParaRPr sz="2500"/>
          </a:p>
          <a:p>
            <a:pPr indent="0" lvl="0" marL="1371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g1e97f0bdba3_3_32"/>
          <p:cNvPicPr preferRelativeResize="0"/>
          <p:nvPr/>
        </p:nvPicPr>
        <p:blipFill rotWithShape="1">
          <a:blip r:embed="rId3">
            <a:alphaModFix/>
          </a:blip>
          <a:srcRect b="4134" l="5698" r="8479" t="9918"/>
          <a:stretch/>
        </p:blipFill>
        <p:spPr>
          <a:xfrm>
            <a:off x="625188" y="1232375"/>
            <a:ext cx="5924715" cy="445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1e97f0bdba3_3_32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1e97f0bdba3_3_32"/>
          <p:cNvSpPr txBox="1"/>
          <p:nvPr/>
        </p:nvSpPr>
        <p:spPr>
          <a:xfrm>
            <a:off x="471138" y="5794375"/>
            <a:ext cx="623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</a:rPr>
              <a:t>       </a:t>
            </a:r>
            <a:r>
              <a:rPr lang="pt-BR" sz="1800">
                <a:solidFill>
                  <a:schemeClr val="dk1"/>
                </a:solidFill>
              </a:rPr>
              <a:t>  Fig. 4: </a:t>
            </a:r>
            <a:r>
              <a:rPr lang="pt-BR" sz="1800">
                <a:solidFill>
                  <a:srgbClr val="1F2328"/>
                </a:solidFill>
                <a:highlight>
                  <a:srgbClr val="FFFFFF"/>
                </a:highlight>
              </a:rPr>
              <a:t>Curvas de Loss da CGAN. Fonte: Própria. </a:t>
            </a:r>
            <a:endParaRPr sz="1800"/>
          </a:p>
        </p:txBody>
      </p:sp>
      <p:pic>
        <p:nvPicPr>
          <p:cNvPr id="198" name="Google Shape;198;g1e97f0bdba3_3_32"/>
          <p:cNvPicPr preferRelativeResize="0"/>
          <p:nvPr/>
        </p:nvPicPr>
        <p:blipFill rotWithShape="1">
          <a:blip r:embed="rId4">
            <a:alphaModFix/>
          </a:blip>
          <a:srcRect b="0" l="12502" r="12495" t="0"/>
          <a:stretch/>
        </p:blipFill>
        <p:spPr>
          <a:xfrm>
            <a:off x="7749525" y="2695925"/>
            <a:ext cx="3192700" cy="23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e97f0bdba3_3_7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Resultado do </a:t>
            </a:r>
            <a:r>
              <a:rPr lang="pt-BR" sz="3600">
                <a:solidFill>
                  <a:srgbClr val="990000"/>
                </a:solidFill>
              </a:rPr>
              <a:t>Classificador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5" name="Google Shape;205;g1e97f0bdba3_3_7"/>
          <p:cNvGraphicFramePr/>
          <p:nvPr/>
        </p:nvGraphicFramePr>
        <p:xfrm>
          <a:off x="114875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1979350"/>
                <a:gridCol w="2322375"/>
                <a:gridCol w="3410525"/>
                <a:gridCol w="4272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Learning rate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batch_size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Acurácia (dados reais)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Acurácia (dados Reais e fake)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1e-05</a:t>
                      </a:r>
                      <a:endParaRPr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16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0.448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0.337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64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0.448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0.337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256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0.402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0.301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0.0001</a:t>
                      </a:r>
                      <a:endParaRPr sz="2200"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16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0.483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0.325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64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0.454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0.344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256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0.48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0.337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0.001</a:t>
                      </a:r>
                      <a:endParaRPr sz="22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16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0.471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0.334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64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0.342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569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256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0.451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0.382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206" name="Google Shape;206;g1e97f0bdba3_3_7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97f0bdba3_3_2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Resultado da </a:t>
            </a:r>
            <a:r>
              <a:rPr lang="pt-BR" sz="3600">
                <a:solidFill>
                  <a:srgbClr val="990000"/>
                </a:solidFill>
              </a:rPr>
              <a:t>Divergência JS: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3" name="Google Shape;213;g1e97f0bdba3_3_23"/>
          <p:cNvGraphicFramePr/>
          <p:nvPr/>
        </p:nvGraphicFramePr>
        <p:xfrm>
          <a:off x="740925" y="307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1451975"/>
                <a:gridCol w="1694725"/>
                <a:gridCol w="1932750"/>
                <a:gridCol w="2527875"/>
                <a:gridCol w="2815800"/>
              </a:tblGrid>
              <a:tr h="381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Canal</a:t>
                      </a:r>
                      <a:endParaRPr sz="2200"/>
                    </a:p>
                  </a:txBody>
                  <a:tcPr marT="91425" marB="91425" marR="91425" marL="91425" anchor="ctr">
                    <a:solidFill>
                      <a:srgbClr val="99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200"/>
                        <a:t>Label</a:t>
                      </a:r>
                      <a:endParaRPr b="1"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 hMerge="1"/>
                <a:tc hMerge="1"/>
                <a:tc hMerge="1"/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feet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left hand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right hand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tongue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99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2200">
                          <a:solidFill>
                            <a:schemeClr val="dk1"/>
                          </a:solidFill>
                        </a:rPr>
                        <a:t>C3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0.478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0.636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0.447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0.797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2200">
                          <a:solidFill>
                            <a:schemeClr val="dk1"/>
                          </a:solidFill>
                        </a:rPr>
                        <a:t>Cz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0.403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0.050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0.267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0.159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C4</a:t>
                      </a:r>
                      <a:endParaRPr sz="22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0.622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0.488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0.752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200"/>
                        <a:t>0.467</a:t>
                      </a:r>
                      <a:endParaRPr sz="2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214" name="Google Shape;214;g1e97f0bdba3_3_23"/>
          <p:cNvSpPr/>
          <p:nvPr/>
        </p:nvSpPr>
        <p:spPr>
          <a:xfrm>
            <a:off x="0" y="1272850"/>
            <a:ext cx="12191700" cy="18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Comparação entre classe (pé, mão esquerda, mão direita e língua) e para cada canal (C1, Cz e C4).</a:t>
            </a:r>
            <a:endParaRPr sz="2500"/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Conjunto de dados reais e gerados possuem 288 dados de cada classe e três canais. 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1e97f0bdba3_3_23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97f0bdba3_4_13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1e97f0bdba3_4_13"/>
          <p:cNvSpPr/>
          <p:nvPr/>
        </p:nvSpPr>
        <p:spPr>
          <a:xfrm>
            <a:off x="0" y="1205325"/>
            <a:ext cx="11029200" cy="52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Resultados dos experimentos preliminares</a:t>
            </a:r>
            <a:endParaRPr sz="2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O modelo está funcional, porém a configuração proposta da CGAN ainda não obteve o resultado esperado.</a:t>
            </a:r>
            <a:endParaRPr sz="24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Proposta de soluções</a:t>
            </a:r>
            <a:endParaRPr sz="24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Reduzir o número de parâmetros treináveis</a:t>
            </a:r>
            <a:r>
              <a:rPr lang="pt-BR" sz="2400"/>
              <a:t> </a:t>
            </a:r>
            <a:endParaRPr sz="2400"/>
          </a:p>
          <a:p>
            <a:pPr indent="-381000" lvl="2" marL="1371600" rtl="0" algn="just"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b="1" lang="pt-BR" sz="2400">
                <a:solidFill>
                  <a:schemeClr val="dk1"/>
                </a:solidFill>
              </a:rPr>
              <a:t>Reduzir a quantidade de camadas intermediárias</a:t>
            </a:r>
            <a:r>
              <a:rPr lang="pt-BR" sz="2400"/>
              <a:t> </a:t>
            </a:r>
            <a:endParaRPr sz="2400"/>
          </a:p>
          <a:p>
            <a:pPr indent="-381000" lvl="2" marL="1371600" rtl="0" algn="just"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b="1" lang="pt-BR" sz="2400">
                <a:solidFill>
                  <a:schemeClr val="dk1"/>
                </a:solidFill>
              </a:rPr>
              <a:t>Modificar o tamanho do kernel e funções de ativação</a:t>
            </a:r>
            <a:endParaRPr b="1" sz="2400">
              <a:solidFill>
                <a:schemeClr val="dk1"/>
              </a:solidFill>
            </a:endParaRPr>
          </a:p>
          <a:p>
            <a:pPr indent="-381000" lvl="2" marL="13716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</a:pPr>
            <a:r>
              <a:rPr b="1" lang="pt-BR" sz="2400">
                <a:solidFill>
                  <a:schemeClr val="dk1"/>
                </a:solidFill>
              </a:rPr>
              <a:t>Usar camadas lineares</a:t>
            </a:r>
            <a:endParaRPr b="1" sz="2400">
              <a:solidFill>
                <a:schemeClr val="dk1"/>
              </a:solidFill>
            </a:endParaRPr>
          </a:p>
          <a:p>
            <a:pPr indent="0" lvl="0" marL="13716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Aplicar </a:t>
            </a:r>
            <a:r>
              <a:rPr b="1" lang="pt-BR" sz="2400"/>
              <a:t>normalização </a:t>
            </a:r>
            <a:r>
              <a:rPr b="1" lang="pt-BR" sz="2400"/>
              <a:t>dos</a:t>
            </a:r>
            <a:r>
              <a:rPr b="1" lang="pt-BR" sz="2400"/>
              <a:t> dados brutos </a:t>
            </a:r>
            <a:endParaRPr b="1" sz="2400"/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Diminuir tamanho das janelas de dados</a:t>
            </a:r>
            <a:endParaRPr sz="2400"/>
          </a:p>
          <a:p>
            <a:pPr indent="0" lvl="1" marL="584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1e97f0bdba3_4_1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Conclusões</a:t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e97f0bdba3_4_20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1e97f0bdba3_4_20"/>
          <p:cNvSpPr/>
          <p:nvPr/>
        </p:nvSpPr>
        <p:spPr>
          <a:xfrm>
            <a:off x="0" y="1205325"/>
            <a:ext cx="11029200" cy="52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>
                <a:solidFill>
                  <a:schemeClr val="dk1"/>
                </a:solidFill>
              </a:rPr>
              <a:t>Utilizar métricas de espaço latente:  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>
                <a:solidFill>
                  <a:schemeClr val="dk1"/>
                </a:solidFill>
              </a:rPr>
              <a:t> Comparação dos espaços latentes dos dados reais e sintéticos usando </a:t>
            </a:r>
            <a:r>
              <a:rPr b="1" lang="pt-BR" sz="2400">
                <a:solidFill>
                  <a:schemeClr val="dk1"/>
                </a:solidFill>
              </a:rPr>
              <a:t>autoencoder</a:t>
            </a:r>
            <a:r>
              <a:rPr lang="pt-BR" sz="2400">
                <a:solidFill>
                  <a:schemeClr val="dk1"/>
                </a:solidFill>
              </a:rPr>
              <a:t> ou </a:t>
            </a:r>
            <a:r>
              <a:rPr b="1" lang="pt-BR" sz="2400">
                <a:solidFill>
                  <a:schemeClr val="dk1"/>
                </a:solidFill>
              </a:rPr>
              <a:t>PCA</a:t>
            </a:r>
            <a:r>
              <a:rPr lang="pt-BR" sz="2400">
                <a:solidFill>
                  <a:schemeClr val="dk1"/>
                </a:solidFill>
              </a:rPr>
              <a:t>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Caminho alternativo: </a:t>
            </a:r>
            <a:endParaRPr sz="24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Alterar o formato da entrada para </a:t>
            </a:r>
            <a:r>
              <a:rPr b="1" lang="pt-BR" sz="2400"/>
              <a:t>matrizes de covariância</a:t>
            </a:r>
            <a:r>
              <a:rPr lang="pt-BR" sz="2400"/>
              <a:t>: seguindo a proposto de </a:t>
            </a:r>
            <a:r>
              <a:rPr lang="pt-BR" sz="2400" u="sng">
                <a:solidFill>
                  <a:schemeClr val="hlink"/>
                </a:solidFill>
                <a:hlinkClick r:id="rId3"/>
              </a:rPr>
              <a:t>Marco Congedo et. al</a:t>
            </a:r>
            <a:r>
              <a:rPr lang="pt-BR" sz="2400"/>
              <a:t> e </a:t>
            </a:r>
            <a:r>
              <a:rPr lang="pt-BR" sz="2400" u="sng">
                <a:solidFill>
                  <a:schemeClr val="hlink"/>
                </a:solidFill>
                <a:hlinkClick r:id="rId4"/>
              </a:rPr>
              <a:t>Alexandre Barachant et. al.</a:t>
            </a:r>
            <a:r>
              <a:rPr lang="pt-BR" sz="2400"/>
              <a:t>; </a:t>
            </a:r>
            <a:endParaRPr sz="2400"/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1" marL="914400" rtl="0" algn="just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pt-BR" sz="2400"/>
              <a:t>Tentar usar </a:t>
            </a:r>
            <a:r>
              <a:rPr b="1" lang="pt-BR" sz="2400"/>
              <a:t>outro tipo de modelo generativo</a:t>
            </a:r>
            <a:r>
              <a:rPr lang="pt-BR" sz="2400"/>
              <a:t>, como o modelo de difusão proposto por </a:t>
            </a:r>
            <a:r>
              <a:rPr lang="pt-BR" sz="2400" u="sng">
                <a:solidFill>
                  <a:schemeClr val="hlink"/>
                </a:solidFill>
                <a:hlinkClick r:id="rId5"/>
              </a:rPr>
              <a:t>Giulio Tosato et. al.</a:t>
            </a:r>
            <a:endParaRPr sz="2400"/>
          </a:p>
          <a:p>
            <a:pPr indent="-215900" lvl="1" marL="8001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1e97f0bdba3_4_20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Conclusões</a:t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1e97f0bdba3_4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8825" y="802025"/>
            <a:ext cx="6354325" cy="47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/>
          <p:nvPr/>
        </p:nvSpPr>
        <p:spPr>
          <a:xfrm>
            <a:off x="0" y="482040"/>
            <a:ext cx="12191760" cy="638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Sumário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320" y="1340640"/>
            <a:ext cx="12187500" cy="48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pt-BR" sz="2500"/>
              <a:t>Descrição do projeto</a:t>
            </a:r>
            <a:endParaRPr sz="2500"/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Base de dados e evolução</a:t>
            </a:r>
            <a:endParaRPr sz="2500"/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Treinamento da CGAN</a:t>
            </a:r>
            <a:endParaRPr sz="2500"/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Métricas de Avaliação</a:t>
            </a:r>
            <a:endParaRPr sz="2500"/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Resultados Preliminares</a:t>
            </a:r>
            <a:endParaRPr sz="2500"/>
          </a:p>
          <a:p>
            <a:pPr indent="-457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Conclusões</a:t>
            </a:r>
            <a:endParaRPr sz="2500"/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97f0bdba3_4_6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1e97f0bdba3_4_6"/>
          <p:cNvSpPr/>
          <p:nvPr/>
        </p:nvSpPr>
        <p:spPr>
          <a:xfrm>
            <a:off x="202375" y="1504500"/>
            <a:ext cx="8152200" cy="44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Este projeto tem como objetivo a síntese de dados de eletroencefalografia (EEG) utilizando o paradigma imagética motora.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Entre as principais aplicações do estudo dos sinais de EEG, estão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Compreensão do funcionamento cerebral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Área da saúde - deficiências motoras/cognitivas, epilepsia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Entretenimento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pt-BR" sz="2000">
                <a:solidFill>
                  <a:schemeClr val="dk1"/>
                </a:solidFill>
              </a:rPr>
              <a:t>Principal desafio: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Classificação do movimento 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Existem ruídos (externos e internos)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pt-BR" sz="2000">
                <a:solidFill>
                  <a:schemeClr val="dk1"/>
                </a:solidFill>
              </a:rPr>
              <a:t>Os dados variam para cada indivíduo e para cada sessão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15" name="Google Shape;115;g1e97f0bdba3_4_6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Descrição do projeto: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g1e97f0bdba3_4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9300" y="2026650"/>
            <a:ext cx="3315400" cy="2568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"/>
          <p:cNvSpPr/>
          <p:nvPr/>
        </p:nvSpPr>
        <p:spPr>
          <a:xfrm>
            <a:off x="0" y="-27360"/>
            <a:ext cx="6095520" cy="460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Base de dados e evolução: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4" name="Google Shape;124;p3"/>
          <p:cNvGraphicFramePr/>
          <p:nvPr/>
        </p:nvGraphicFramePr>
        <p:xfrm>
          <a:off x="474825" y="19356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2229600"/>
                <a:gridCol w="2615925"/>
              </a:tblGrid>
              <a:tr h="411175">
                <a:tc row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>
                          <a:solidFill>
                            <a:schemeClr val="dk1"/>
                          </a:solidFill>
                        </a:rPr>
                        <a:t>Informações da base de dados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Tipo: EEG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9 indivíduos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22 eletrodos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4 classes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250 amostras/s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12 runs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11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~6min de coleta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125" name="Google Shape;125;p3"/>
          <p:cNvSpPr txBox="1"/>
          <p:nvPr/>
        </p:nvSpPr>
        <p:spPr>
          <a:xfrm>
            <a:off x="474825" y="5153150"/>
            <a:ext cx="403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</a:rPr>
              <a:t>          </a:t>
            </a:r>
            <a:r>
              <a:rPr lang="pt-BR" sz="2000">
                <a:solidFill>
                  <a:schemeClr val="dk1"/>
                </a:solidFill>
              </a:rPr>
              <a:t>(fonte:  </a:t>
            </a:r>
            <a:r>
              <a:rPr lang="pt-BR" sz="2000" u="sng">
                <a:solidFill>
                  <a:schemeClr val="hlink"/>
                </a:solidFill>
                <a:hlinkClick r:id="rId3"/>
              </a:rPr>
              <a:t>braindecode</a:t>
            </a:r>
            <a:r>
              <a:rPr lang="pt-BR" sz="2000">
                <a:solidFill>
                  <a:schemeClr val="dk1"/>
                </a:solidFill>
              </a:rPr>
              <a:t>)</a:t>
            </a:r>
            <a:endParaRPr/>
          </a:p>
        </p:txBody>
      </p:sp>
      <p:graphicFrame>
        <p:nvGraphicFramePr>
          <p:cNvPr id="126" name="Google Shape;126;p3"/>
          <p:cNvGraphicFramePr/>
          <p:nvPr/>
        </p:nvGraphicFramePr>
        <p:xfrm>
          <a:off x="6095525" y="193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2573925"/>
                <a:gridCol w="3019900"/>
              </a:tblGrid>
              <a:tr h="458175">
                <a:tc rowSpan="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>
                          <a:solidFill>
                            <a:schemeClr val="dk1"/>
                          </a:solidFill>
                        </a:rPr>
                        <a:t>Transformações Aplicadas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Mudança de escala (V -&gt; uV)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58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Reamostragem para 100Hz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58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Passa-faixa de 4 a 38Hz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58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Filtragem CAR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4581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Janelamento de 4s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6958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/>
                        <a:t>Seleção dos eletrodos C3, Cz e C4</a:t>
                      </a:r>
                      <a:endParaRPr sz="1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97f0bdba3_0_20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1e97f0bdba3_0_20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Base de dados e evolução: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4" name="Google Shape;134;g1e97f0bdba3_0_20"/>
          <p:cNvGraphicFramePr/>
          <p:nvPr/>
        </p:nvGraphicFramePr>
        <p:xfrm>
          <a:off x="293425" y="132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2771800"/>
                <a:gridCol w="3115625"/>
              </a:tblGrid>
              <a:tr h="20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Informações relevante para o projeto</a:t>
                      </a:r>
                      <a:endParaRPr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 hMerge="1"/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Eletrodos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</a:rPr>
                        <a:t>C3, Cz e C4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Runs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12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Janelas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Nº de Janelas 96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Janelas/classe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24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4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Classes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 'feet': 0, 'left_hand': 1, 'right_hand': 2, 'tongue': 3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Tempo por janela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4s 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Amostras por janelas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400 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pic>
        <p:nvPicPr>
          <p:cNvPr id="135" name="Google Shape;135;g1e97f0bdba3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9225" y="1326012"/>
            <a:ext cx="4707833" cy="4205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1e97f0bdba3_0_20"/>
          <p:cNvSpPr txBox="1"/>
          <p:nvPr/>
        </p:nvSpPr>
        <p:spPr>
          <a:xfrm>
            <a:off x="6637150" y="5613350"/>
            <a:ext cx="470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Fonte: </a:t>
            </a:r>
            <a:r>
              <a:rPr lang="pt-BR"/>
              <a:t>https://pt.wikipedia.org/wiki/Eletroencefalografia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97f0bdba3_0_33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1e97f0bdba3_0_3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Base de dados e evolução: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1e97f0bdba3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32790"/>
            <a:ext cx="11887201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1e97f0bdba3_0_33"/>
          <p:cNvSpPr txBox="1"/>
          <p:nvPr/>
        </p:nvSpPr>
        <p:spPr>
          <a:xfrm>
            <a:off x="2306850" y="4604600"/>
            <a:ext cx="7578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</a:rPr>
              <a:t>       </a:t>
            </a:r>
            <a:r>
              <a:rPr lang="pt-BR" sz="1800">
                <a:solidFill>
                  <a:schemeClr val="dk1"/>
                </a:solidFill>
              </a:rPr>
              <a:t>  Fig 2: </a:t>
            </a:r>
            <a:r>
              <a:rPr lang="pt-BR" sz="1800">
                <a:solidFill>
                  <a:srgbClr val="1F2328"/>
                </a:solidFill>
                <a:highlight>
                  <a:srgbClr val="FFFFFF"/>
                </a:highlight>
              </a:rPr>
              <a:t>Exemplos de sinais de EEG dos eletrodos C3, C4 e Cz para diferentes classes de movimento. F</a:t>
            </a:r>
            <a:r>
              <a:rPr lang="pt-BR" sz="1800">
                <a:solidFill>
                  <a:schemeClr val="dk1"/>
                </a:solidFill>
              </a:rPr>
              <a:t>onte: Própria. 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e97f0bdba3_0_43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1e97f0bdba3_0_4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Workflow: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1e97f0bdba3_0_43"/>
          <p:cNvSpPr txBox="1"/>
          <p:nvPr/>
        </p:nvSpPr>
        <p:spPr>
          <a:xfrm>
            <a:off x="1500575" y="5059275"/>
            <a:ext cx="92031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      </a:t>
            </a:r>
            <a:r>
              <a:rPr lang="pt-BR">
                <a:solidFill>
                  <a:srgbClr val="1F2328"/>
                </a:solidFill>
                <a:highlight>
                  <a:srgbClr val="FFFFFF"/>
                </a:highlight>
              </a:rPr>
              <a:t> Fig 3: A rede generativa contém 4 camadas convolucionais que recebem como entrada ruído de dimensão (n_amostras,68,1,1) e retorna dados sintéticos de dimensão (n_amostras,1,3,400). O discriminador possui duas camadas convolucionais para classificação dados em reais ou falsos. Na figura, utilizou-se n_amostras = 4. </a:t>
            </a:r>
            <a:endParaRPr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1F2328"/>
                </a:solidFill>
                <a:highlight>
                  <a:srgbClr val="FFFFFF"/>
                </a:highlight>
              </a:rPr>
              <a:t>Fonte: Própria.</a:t>
            </a:r>
            <a:endParaRPr/>
          </a:p>
        </p:txBody>
      </p:sp>
      <p:pic>
        <p:nvPicPr>
          <p:cNvPr id="154" name="Google Shape;154;g1e97f0bdba3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512" y="1006375"/>
            <a:ext cx="10698973" cy="41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e97f0bdba3_0_53"/>
          <p:cNvSpPr/>
          <p:nvPr/>
        </p:nvSpPr>
        <p:spPr>
          <a:xfrm>
            <a:off x="0" y="-27360"/>
            <a:ext cx="6095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1e97f0bdba3_0_53"/>
          <p:cNvSpPr/>
          <p:nvPr/>
        </p:nvSpPr>
        <p:spPr>
          <a:xfrm>
            <a:off x="0" y="482040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Treinamento da CGAN</a:t>
            </a:r>
            <a:r>
              <a:rPr lang="pt-BR" sz="3600">
                <a:solidFill>
                  <a:srgbClr val="990000"/>
                </a:solidFill>
              </a:rPr>
              <a:t>: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1e97f0bdba3_0_53"/>
          <p:cNvSpPr/>
          <p:nvPr/>
        </p:nvSpPr>
        <p:spPr>
          <a:xfrm>
            <a:off x="196500" y="1453825"/>
            <a:ext cx="5702400" cy="44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/>
              <a:t>Dataset: Subject 1 </a:t>
            </a:r>
            <a:endParaRPr sz="2400"/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>
                <a:solidFill>
                  <a:srgbClr val="1F2328"/>
                </a:solidFill>
                <a:highlight>
                  <a:srgbClr val="FFFFFF"/>
                </a:highlight>
              </a:rPr>
              <a:t>Utilizou-se todas as 12 runs (treino + validação). </a:t>
            </a:r>
            <a:endParaRPr sz="24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>
                <a:solidFill>
                  <a:srgbClr val="1F2328"/>
                </a:solidFill>
                <a:highlight>
                  <a:srgbClr val="FFFFFF"/>
                </a:highlight>
              </a:rPr>
              <a:t>Os labels foram transformados em formato one-hot-encoding para realizar a concatenação com o ruído do gerador e  com os dados da entrada do classificador.</a:t>
            </a:r>
            <a:endParaRPr sz="2400"/>
          </a:p>
          <a:p>
            <a:pPr indent="-215900" lvl="1" marL="8001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i="0" sz="2000" u="none" cap="none" strike="noStrike">
              <a:solidFill>
                <a:srgbClr val="000000"/>
              </a:solidFill>
            </a:endParaRPr>
          </a:p>
        </p:txBody>
      </p:sp>
      <p:graphicFrame>
        <p:nvGraphicFramePr>
          <p:cNvPr id="163" name="Google Shape;163;g1e97f0bdba3_0_53"/>
          <p:cNvGraphicFramePr/>
          <p:nvPr/>
        </p:nvGraphicFramePr>
        <p:xfrm>
          <a:off x="6095400" y="1685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{5125AC98-8AD1-49C9-8621-317A7821ACE2}</a:tableStyleId>
              </a:tblPr>
              <a:tblGrid>
                <a:gridCol w="2771800"/>
                <a:gridCol w="3115625"/>
              </a:tblGrid>
              <a:tr h="209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Configurações do treinamento</a:t>
                      </a:r>
                      <a:endParaRPr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 hMerge="1"/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N-épocas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</a:rPr>
                        <a:t>1200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Dimensão do ruído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64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/>
                        <a:t>Batchsize</a:t>
                      </a:r>
                      <a:endParaRPr b="1" sz="2000"/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16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209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Learning Rate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1e-5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40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000">
                          <a:solidFill>
                            <a:schemeClr val="dk1"/>
                          </a:solidFill>
                        </a:rPr>
                        <a:t>Loss Function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/>
                        <a:t>nn.BCEwithLogitsLoss</a:t>
                      </a:r>
                      <a:endParaRPr sz="20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97f0bdba3_3_0"/>
          <p:cNvSpPr/>
          <p:nvPr/>
        </p:nvSpPr>
        <p:spPr>
          <a:xfrm>
            <a:off x="-113650" y="538015"/>
            <a:ext cx="121917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990000"/>
                </a:solidFill>
              </a:rPr>
              <a:t>Métricas de avaliação: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1e97f0bdba3_3_0"/>
          <p:cNvSpPr/>
          <p:nvPr/>
        </p:nvSpPr>
        <p:spPr>
          <a:xfrm>
            <a:off x="0" y="-27351"/>
            <a:ext cx="60954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1e97f0bdba3_3_0"/>
          <p:cNvSpPr/>
          <p:nvPr/>
        </p:nvSpPr>
        <p:spPr>
          <a:xfrm>
            <a:off x="568350" y="1319100"/>
            <a:ext cx="11291100" cy="44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73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/>
              <a:t>Acurácia de um classificador não-linear em diferentes cenários: </a:t>
            </a:r>
            <a:endParaRPr sz="2500"/>
          </a:p>
          <a:p>
            <a:pPr indent="-3873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AutoNum type="alphaLcPeriod"/>
            </a:pPr>
            <a:r>
              <a:rPr lang="pt-BR" sz="2500"/>
              <a:t>Dados reais </a:t>
            </a:r>
            <a:endParaRPr sz="2500"/>
          </a:p>
          <a:p>
            <a:pPr indent="-3873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AutoNum type="alphaLcPeriod"/>
            </a:pPr>
            <a:r>
              <a:rPr lang="pt-BR" sz="2500"/>
              <a:t>Dados reais e gerados</a:t>
            </a:r>
            <a:endParaRPr sz="25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pt-BR" sz="2500">
                <a:solidFill>
                  <a:srgbClr val="1F2328"/>
                </a:solidFill>
                <a:highlight>
                  <a:srgbClr val="FFFFFF"/>
                </a:highlight>
              </a:rPr>
              <a:t>Métrica Jensen-Shannon calculada entre os dados reais e os dados gerados. </a:t>
            </a:r>
            <a:endParaRPr sz="25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215900" lvl="1" marL="8001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i="0" sz="20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2003-02-09T22:25:18Z</dcterms:created>
  <dc:creator>Joao Alberto Passos Filho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18</vt:i4>
  </property>
  <property fmtid="{D5CDD505-2E9C-101B-9397-08002B2CF9AE}" pid="3" name="PresentationFormat">
    <vt:lpwstr>Widescreen</vt:lpwstr>
  </property>
  <property fmtid="{D5CDD505-2E9C-101B-9397-08002B2CF9AE}" pid="4" name="Slides">
    <vt:i4>18</vt:i4>
  </property>
  <property fmtid="{D5CDD505-2E9C-101B-9397-08002B2CF9AE}" pid="5" name="Version">
    <vt:i4>5</vt:i4>
  </property>
</Properties>
</file>